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44000" cx="7776000"/>
  <p:notesSz cx="6858000" cy="9144000"/>
  <p:embeddedFontLst>
    <p:embeddedFont>
      <p:font typeface="Albert Sans Black"/>
      <p:bold r:id="rId7"/>
      <p:boldItalic r:id="rId8"/>
    </p:embeddedFont>
    <p:embeddedFont>
      <p:font typeface="Advent Pro SemiBold"/>
      <p:regular r:id="rId9"/>
      <p:bold r:id="rId10"/>
      <p:italic r:id="rId11"/>
      <p:boldItalic r:id="rId12"/>
    </p:embeddedFont>
    <p:embeddedFont>
      <p:font typeface="Poppins"/>
      <p:regular r:id="rId13"/>
      <p:bold r:id="rId14"/>
      <p:italic r:id="rId15"/>
      <p:boldItalic r:id="rId16"/>
    </p:embeddedFont>
    <p:embeddedFont>
      <p:font typeface="Advent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0F50D7F-1C0E-4720-AAFE-9D838AA4BB1A}">
  <a:tblStyle styleId="{A0F50D7F-1C0E-4720-AAFE-9D838AA4BB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dventPro-boldItalic.fntdata"/><Relationship Id="rId11" Type="http://schemas.openxmlformats.org/officeDocument/2006/relationships/font" Target="fonts/AdventProSemiBold-italic.fntdata"/><Relationship Id="rId10" Type="http://schemas.openxmlformats.org/officeDocument/2006/relationships/font" Target="fonts/AdventProSemiBold-bold.fntdata"/><Relationship Id="rId13" Type="http://schemas.openxmlformats.org/officeDocument/2006/relationships/font" Target="fonts/Poppins-regular.fntdata"/><Relationship Id="rId12" Type="http://schemas.openxmlformats.org/officeDocument/2006/relationships/font" Target="fonts/AdventPro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AdventProSemiBold-regular.fntdata"/><Relationship Id="rId15" Type="http://schemas.openxmlformats.org/officeDocument/2006/relationships/font" Target="fonts/Poppins-italic.fntdata"/><Relationship Id="rId14" Type="http://schemas.openxmlformats.org/officeDocument/2006/relationships/font" Target="fonts/Poppins-bold.fntdata"/><Relationship Id="rId17" Type="http://schemas.openxmlformats.org/officeDocument/2006/relationships/font" Target="fonts/AdventPro-regular.fntdata"/><Relationship Id="rId16" Type="http://schemas.openxmlformats.org/officeDocument/2006/relationships/font" Target="fonts/Poppins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dventPro-italic.fntdata"/><Relationship Id="rId6" Type="http://schemas.openxmlformats.org/officeDocument/2006/relationships/slide" Target="slides/slide1.xml"/><Relationship Id="rId18" Type="http://schemas.openxmlformats.org/officeDocument/2006/relationships/font" Target="fonts/AdventPro-bold.fntdata"/><Relationship Id="rId7" Type="http://schemas.openxmlformats.org/officeDocument/2006/relationships/font" Target="fonts/AlbertSansBlack-bold.fntdata"/><Relationship Id="rId8" Type="http://schemas.openxmlformats.org/officeDocument/2006/relationships/font" Target="fonts/AlbertSans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1965" y="685800"/>
            <a:ext cx="2654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1965" y="685800"/>
            <a:ext cx="2654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5075" y="1453973"/>
            <a:ext cx="7245900" cy="40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5068" y="5534354"/>
            <a:ext cx="7245900" cy="15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5068" y="2159992"/>
            <a:ext cx="7245900" cy="383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5068" y="6155526"/>
            <a:ext cx="7245900" cy="25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5068" y="4200085"/>
            <a:ext cx="7245900" cy="164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5068" y="2250502"/>
            <a:ext cx="72459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5068" y="2250502"/>
            <a:ext cx="34014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9443" y="2250502"/>
            <a:ext cx="34014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5068" y="1084951"/>
            <a:ext cx="2388000" cy="147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5068" y="2713550"/>
            <a:ext cx="2388000" cy="62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906" y="879033"/>
            <a:ext cx="5415000" cy="798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8000" y="-244"/>
            <a:ext cx="3888000" cy="100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780" y="2408090"/>
            <a:ext cx="3440100" cy="289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780" y="5473721"/>
            <a:ext cx="3440100" cy="24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00520" y="1413942"/>
            <a:ext cx="3262800" cy="72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5068" y="8261280"/>
            <a:ext cx="5101200" cy="118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5068" y="2250502"/>
            <a:ext cx="72459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86425" y="362997"/>
            <a:ext cx="1133100" cy="903300"/>
          </a:xfrm>
          <a:prstGeom prst="trapezoid">
            <a:avLst>
              <a:gd fmla="val 25000" name="adj"/>
            </a:avLst>
          </a:prstGeom>
          <a:solidFill>
            <a:srgbClr val="F93E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55" name="Google Shape;55;p13"/>
          <p:cNvSpPr/>
          <p:nvPr/>
        </p:nvSpPr>
        <p:spPr>
          <a:xfrm rot="3618550">
            <a:off x="2545031" y="367275"/>
            <a:ext cx="1144109" cy="894508"/>
          </a:xfrm>
          <a:prstGeom prst="trapezoid">
            <a:avLst>
              <a:gd fmla="val 25000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56" name="Google Shape;56;p13"/>
          <p:cNvSpPr/>
          <p:nvPr/>
        </p:nvSpPr>
        <p:spPr>
          <a:xfrm rot="-827322">
            <a:off x="1610248" y="302230"/>
            <a:ext cx="976749" cy="1024449"/>
          </a:xfrm>
          <a:prstGeom prst="rect">
            <a:avLst/>
          </a:prstGeom>
          <a:solidFill>
            <a:srgbClr val="FED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57" name="Google Shape;57;p13"/>
          <p:cNvSpPr/>
          <p:nvPr/>
        </p:nvSpPr>
        <p:spPr>
          <a:xfrm rot="405739">
            <a:off x="3535067" y="246907"/>
            <a:ext cx="975788" cy="1025267"/>
          </a:xfrm>
          <a:prstGeom prst="rect">
            <a:avLst/>
          </a:prstGeom>
          <a:solidFill>
            <a:srgbClr val="74F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58" name="Google Shape;58;p13"/>
          <p:cNvSpPr/>
          <p:nvPr/>
        </p:nvSpPr>
        <p:spPr>
          <a:xfrm rot="1421592">
            <a:off x="4499860" y="146258"/>
            <a:ext cx="1341582" cy="116848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F93E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59" name="Google Shape;59;p13"/>
          <p:cNvSpPr txBox="1"/>
          <p:nvPr/>
        </p:nvSpPr>
        <p:spPr>
          <a:xfrm rot="-298403">
            <a:off x="776193" y="313082"/>
            <a:ext cx="816675" cy="10619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latin typeface="Albert Sans Black"/>
                <a:ea typeface="Albert Sans Black"/>
                <a:cs typeface="Albert Sans Black"/>
                <a:sym typeface="Albert Sans Black"/>
              </a:rPr>
              <a:t>T</a:t>
            </a:r>
            <a:endParaRPr sz="57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278162">
            <a:off x="1651202" y="222367"/>
            <a:ext cx="816572" cy="10622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latin typeface="Albert Sans Black"/>
                <a:ea typeface="Albert Sans Black"/>
                <a:cs typeface="Albert Sans Black"/>
                <a:sym typeface="Albert Sans Black"/>
              </a:rPr>
              <a:t>I</a:t>
            </a:r>
            <a:endParaRPr sz="57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1" name="Google Shape;61;p13"/>
          <p:cNvSpPr txBox="1"/>
          <p:nvPr/>
        </p:nvSpPr>
        <p:spPr>
          <a:xfrm rot="357963">
            <a:off x="2847415" y="253956"/>
            <a:ext cx="816824" cy="10620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rgbClr val="FFFFFF"/>
                </a:solidFill>
                <a:latin typeface="Albert Sans Black"/>
                <a:ea typeface="Albert Sans Black"/>
                <a:cs typeface="Albert Sans Black"/>
                <a:sym typeface="Albert Sans Black"/>
              </a:rPr>
              <a:t>T</a:t>
            </a:r>
            <a:endParaRPr sz="5700">
              <a:solidFill>
                <a:srgbClr val="FFFFFF"/>
              </a:solidFill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521701">
            <a:off x="3726966" y="167441"/>
            <a:ext cx="817597" cy="10622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latin typeface="Albert Sans Black"/>
                <a:ea typeface="Albert Sans Black"/>
                <a:cs typeface="Albert Sans Black"/>
                <a:sym typeface="Albert Sans Black"/>
              </a:rPr>
              <a:t>L</a:t>
            </a:r>
            <a:endParaRPr sz="57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849247" y="221955"/>
            <a:ext cx="8163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latin typeface="Albert Sans Black"/>
                <a:ea typeface="Albert Sans Black"/>
                <a:cs typeface="Albert Sans Black"/>
                <a:sym typeface="Albert Sans Black"/>
              </a:rPr>
              <a:t>E</a:t>
            </a:r>
            <a:endParaRPr sz="57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4040514" y="27065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{A0F50D7F-1C0E-4720-AAFE-9D838AA4BB1A}</a:tableStyleId>
              </a:tblPr>
              <a:tblGrid>
                <a:gridCol w="3623075"/>
              </a:tblGrid>
              <a:tr h="1227075">
                <a:tc>
                  <a:txBody>
                    <a:bodyPr/>
                    <a:lstStyle/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96% of teachers are highly qualified, effective teachers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Parents have a right to know about their child’s teachers’ qualifications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</a:txBody>
                  <a:tcPr marT="85875" marB="85875" marR="94025" marL="94025" anchor="ctr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9550">
                <a:tc>
                  <a:txBody>
                    <a:bodyPr/>
                    <a:lstStyle/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Success measured by: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80975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achievement &amp; growth in math &amp; reading state test scores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80975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English Learner progress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80975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school absenteeism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80975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b="1" lang="ru" sz="1500">
                          <a:solidFill>
                            <a:srgbClr val="922B90"/>
                          </a:solidFill>
                          <a:latin typeface="Advent Pro"/>
                          <a:ea typeface="Advent Pro"/>
                          <a:cs typeface="Advent Pro"/>
                          <a:sym typeface="Advent Pro"/>
                        </a:rPr>
                        <a:t>Abingdon School Quality Profile</a:t>
                      </a: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 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</a:txBody>
                  <a:tcPr marT="85875" marB="85875" marR="94025" marL="94025" anchor="ctr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9550">
                <a:tc>
                  <a:txBody>
                    <a:bodyPr/>
                    <a:lstStyle/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Title I funds: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literacy coaches and math interventionists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additional classroom materials, books, &amp; intervention materials to support instruction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the Summer Mailbox Book Program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</a:txBody>
                  <a:tcPr marT="85875" marB="85875" marR="94025" marL="94025" anchor="ctr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9950">
                <a:tc>
                  <a:txBody>
                    <a:bodyPr/>
                    <a:lstStyle/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Title I </a:t>
                      </a: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funds:</a:t>
                      </a:r>
                      <a:endParaRPr sz="1500">
                        <a:solidFill>
                          <a:schemeClr val="dk1"/>
                        </a:solidFill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Responsive Classroom training</a:t>
                      </a:r>
                      <a:endParaRPr sz="1500">
                        <a:solidFill>
                          <a:schemeClr val="dk1"/>
                        </a:solidFill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professional book studies</a:t>
                      </a:r>
                      <a:endParaRPr sz="1500">
                        <a:solidFill>
                          <a:schemeClr val="dk1"/>
                        </a:solidFill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instructional workshops</a:t>
                      </a:r>
                      <a:endParaRPr sz="1500">
                        <a:solidFill>
                          <a:schemeClr val="dk1"/>
                        </a:solidFill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dvent Pro SemiBold"/>
                        <a:buChar char="○"/>
                      </a:pPr>
                      <a:r>
                        <a:rPr lang="ru" sz="1500">
                          <a:solidFill>
                            <a:schemeClr val="dk1"/>
                          </a:solidFill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curriculum work</a:t>
                      </a:r>
                      <a:endParaRPr sz="1500">
                        <a:solidFill>
                          <a:schemeClr val="dk1"/>
                        </a:solidFill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</a:txBody>
                  <a:tcPr marT="59650" marB="59650" marR="65325" marL="65325" anchor="ctr">
                    <a:lnL cap="flat" cmpd="sng" w="12700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30500">
                <a:tc>
                  <a:txBody>
                    <a:bodyPr/>
                    <a:lstStyle/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opportunities for families to get involved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funds family engagement activities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  <a:p>
                      <a:pPr indent="-190500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dvent Pro SemiBold"/>
                        <a:buChar char="●"/>
                      </a:pPr>
                      <a:r>
                        <a:rPr lang="ru" sz="1500">
                          <a:latin typeface="Advent Pro SemiBold"/>
                          <a:ea typeface="Advent Pro SemiBold"/>
                          <a:cs typeface="Advent Pro SemiBold"/>
                          <a:sym typeface="Advent Pro SemiBold"/>
                        </a:rPr>
                        <a:t>Partner with: Rosie Riveters, Toys for Tots, Arlington Sports Foundation</a:t>
                      </a:r>
                      <a:endParaRPr sz="1500">
                        <a:latin typeface="Advent Pro SemiBold"/>
                        <a:ea typeface="Advent Pro SemiBold"/>
                        <a:cs typeface="Advent Pro SemiBold"/>
                        <a:sym typeface="Advent Pro SemiBold"/>
                      </a:endParaRPr>
                    </a:p>
                  </a:txBody>
                  <a:tcPr marT="85875" marB="85875" marR="94025" marL="94025" anchor="ctr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5" name="Google Shape;65;p13"/>
          <p:cNvSpPr/>
          <p:nvPr/>
        </p:nvSpPr>
        <p:spPr>
          <a:xfrm>
            <a:off x="125225" y="2771200"/>
            <a:ext cx="3915300" cy="1106100"/>
          </a:xfrm>
          <a:prstGeom prst="chevron">
            <a:avLst>
              <a:gd fmla="val 50000" name="adj"/>
            </a:avLst>
          </a:prstGeom>
          <a:solidFill>
            <a:srgbClr val="922B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03450" y="2771200"/>
            <a:ext cx="2124000" cy="11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FF"/>
                </a:solidFill>
                <a:latin typeface="Albert Sans Black"/>
                <a:ea typeface="Albert Sans Black"/>
                <a:cs typeface="Albert Sans Black"/>
                <a:sym typeface="Albert Sans Black"/>
              </a:rPr>
              <a:t>Qualified, Effective Teachers</a:t>
            </a:r>
            <a:endParaRPr sz="2000">
              <a:solidFill>
                <a:srgbClr val="FFFFFF"/>
              </a:solidFill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7" name="Google Shape;67;p13"/>
          <p:cNvSpPr/>
          <p:nvPr/>
        </p:nvSpPr>
        <p:spPr>
          <a:xfrm flipH="1">
            <a:off x="125250" y="4235725"/>
            <a:ext cx="3848100" cy="1106100"/>
          </a:xfrm>
          <a:prstGeom prst="chevron">
            <a:avLst>
              <a:gd fmla="val 50000" name="adj"/>
            </a:avLst>
          </a:prstGeom>
          <a:solidFill>
            <a:srgbClr val="ED1E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695450" y="4225875"/>
            <a:ext cx="1980600" cy="11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lbert Sans Black"/>
                <a:ea typeface="Albert Sans Black"/>
                <a:cs typeface="Albert Sans Black"/>
                <a:sym typeface="Albert Sans Black"/>
              </a:rPr>
              <a:t>High Academic Standards</a:t>
            </a:r>
            <a:endParaRPr sz="20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69" name="Google Shape;69;p13"/>
          <p:cNvSpPr/>
          <p:nvPr/>
        </p:nvSpPr>
        <p:spPr>
          <a:xfrm flipH="1">
            <a:off x="125250" y="7241025"/>
            <a:ext cx="3848100" cy="1106100"/>
          </a:xfrm>
          <a:prstGeom prst="chevron">
            <a:avLst>
              <a:gd fmla="val 50000" name="adj"/>
            </a:avLst>
          </a:prstGeom>
          <a:solidFill>
            <a:srgbClr val="74F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25250" y="5776475"/>
            <a:ext cx="3848100" cy="1106100"/>
          </a:xfrm>
          <a:prstGeom prst="chevron">
            <a:avLst>
              <a:gd fmla="val 50000" name="adj"/>
            </a:avLst>
          </a:prstGeom>
          <a:solidFill>
            <a:srgbClr val="FED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247650" y="5786675"/>
            <a:ext cx="2293500" cy="11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  <a:latin typeface="Albert Sans Black"/>
                <a:ea typeface="Albert Sans Black"/>
                <a:cs typeface="Albert Sans Black"/>
                <a:sym typeface="Albert Sans Black"/>
              </a:rPr>
              <a:t>Additional Instructional Support &amp; Interventions </a:t>
            </a:r>
            <a:endParaRPr sz="1800">
              <a:solidFill>
                <a:srgbClr val="FFFFFF"/>
              </a:solidFill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541400" y="7241025"/>
            <a:ext cx="2124000" cy="11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lbert Sans Black"/>
                <a:ea typeface="Albert Sans Black"/>
                <a:cs typeface="Albert Sans Black"/>
                <a:sym typeface="Albert Sans Black"/>
              </a:rPr>
              <a:t>Professional Development</a:t>
            </a:r>
            <a:endParaRPr sz="20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125200" y="8705550"/>
            <a:ext cx="3848100" cy="1106100"/>
          </a:xfrm>
          <a:prstGeom prst="chevron">
            <a:avLst>
              <a:gd fmla="val 50000" name="adj"/>
            </a:avLst>
          </a:prstGeom>
          <a:solidFill>
            <a:srgbClr val="F93E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398825" y="8722175"/>
            <a:ext cx="2192100" cy="107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Albert Sans Black"/>
                <a:ea typeface="Albert Sans Black"/>
                <a:cs typeface="Albert Sans Black"/>
                <a:sym typeface="Albert Sans Black"/>
              </a:rPr>
              <a:t>Family Engagement </a:t>
            </a:r>
            <a:endParaRPr sz="1800">
              <a:latin typeface="Albert Sans Black"/>
              <a:ea typeface="Albert Sans Black"/>
              <a:cs typeface="Albert Sans Black"/>
              <a:sym typeface="Albert Sans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Albert Sans Black"/>
                <a:ea typeface="Albert Sans Black"/>
                <a:cs typeface="Albert Sans Black"/>
                <a:sym typeface="Albert Sans Black"/>
              </a:rPr>
              <a:t>&amp; Community Partnerships</a:t>
            </a:r>
            <a:endParaRPr sz="1800"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75" name="Google Shape;75;p13"/>
          <p:cNvSpPr/>
          <p:nvPr/>
        </p:nvSpPr>
        <p:spPr>
          <a:xfrm flipH="1" rot="10800000">
            <a:off x="6102337" y="363007"/>
            <a:ext cx="1187225" cy="1133368"/>
          </a:xfrm>
          <a:prstGeom prst="flowChartManualInput">
            <a:avLst/>
          </a:prstGeom>
          <a:solidFill>
            <a:srgbClr val="922B9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76" name="Google Shape;76;p13"/>
          <p:cNvSpPr txBox="1"/>
          <p:nvPr/>
        </p:nvSpPr>
        <p:spPr>
          <a:xfrm rot="37901">
            <a:off x="6287740" y="313049"/>
            <a:ext cx="81635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chemeClr val="lt1"/>
                </a:solidFill>
                <a:latin typeface="Albert Sans Black"/>
                <a:ea typeface="Albert Sans Black"/>
                <a:cs typeface="Albert Sans Black"/>
                <a:sym typeface="Albert Sans Black"/>
              </a:rPr>
              <a:t>I</a:t>
            </a:r>
            <a:endParaRPr sz="5700">
              <a:solidFill>
                <a:schemeClr val="lt1"/>
              </a:solidFill>
              <a:latin typeface="Albert Sans Black"/>
              <a:ea typeface="Albert Sans Black"/>
              <a:cs typeface="Albert Sans Black"/>
              <a:sym typeface="Albert Sans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839300" y="1380525"/>
            <a:ext cx="4097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0">
                <a:latin typeface="Advent Pro"/>
                <a:ea typeface="Advent Pro"/>
                <a:cs typeface="Advent Pro"/>
                <a:sym typeface="Advent Pro"/>
              </a:rPr>
              <a:t>at </a:t>
            </a:r>
            <a:r>
              <a:rPr b="1" lang="ru" sz="6000">
                <a:latin typeface="Advent Pro"/>
                <a:ea typeface="Advent Pro"/>
                <a:cs typeface="Advent Pro"/>
                <a:sym typeface="Advent Pro"/>
              </a:rPr>
              <a:t>Abingdon </a:t>
            </a:r>
            <a:endParaRPr b="1" sz="6000">
              <a:latin typeface="Advent Pro"/>
              <a:ea typeface="Advent Pro"/>
              <a:cs typeface="Advent Pro"/>
              <a:sym typeface="Advent Pro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9549" y="4535175"/>
            <a:ext cx="816301" cy="816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0825" y="8802151"/>
            <a:ext cx="893100" cy="905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800" y="4315721"/>
            <a:ext cx="945900" cy="9459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351125" y="2675950"/>
            <a:ext cx="37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endParaRPr b="1" sz="20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90625" y="4518650"/>
            <a:ext cx="42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66825" y="5652625"/>
            <a:ext cx="42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  <a:endParaRPr b="1" sz="20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0625" y="7561175"/>
            <a:ext cx="42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5</a:t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22625" y="8629300"/>
            <a:ext cx="42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6</a:t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14350" y="1402450"/>
            <a:ext cx="1260300" cy="945900"/>
            <a:chOff x="514350" y="1326250"/>
            <a:chExt cx="1260300" cy="945900"/>
          </a:xfrm>
        </p:grpSpPr>
        <p:pic>
          <p:nvPicPr>
            <p:cNvPr id="87" name="Google Shape;87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69825" y="1363226"/>
              <a:ext cx="888300" cy="87029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3"/>
            <p:cNvSpPr txBox="1"/>
            <p:nvPr/>
          </p:nvSpPr>
          <p:spPr>
            <a:xfrm>
              <a:off x="514350" y="1466850"/>
              <a:ext cx="371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000">
                  <a:latin typeface="Poppins"/>
                  <a:ea typeface="Poppins"/>
                  <a:cs typeface="Poppins"/>
                  <a:sym typeface="Poppins"/>
                </a:rPr>
                <a:t>1.</a:t>
              </a:r>
              <a:endParaRPr b="1" sz="20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514350" y="1326250"/>
              <a:ext cx="1260300" cy="945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63475" y="2882450"/>
            <a:ext cx="907800" cy="883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44425" y="5869979"/>
            <a:ext cx="945900" cy="939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7750" y="7329429"/>
            <a:ext cx="945900" cy="939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